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8CA"/>
          </a:solidFill>
        </a:fill>
      </a:tcStyle>
    </a:wholeTbl>
    <a:band2H>
      <a:tcTxStyle/>
      <a:tcStyle>
        <a:tcBdr/>
        <a:fill>
          <a:solidFill>
            <a:srgbClr val="FFF4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3D7CE"/>
          </a:solidFill>
        </a:fill>
      </a:tcStyle>
    </a:wholeTbl>
    <a:band2H>
      <a:tcTxStyle/>
      <a:tcStyle>
        <a:tcBdr/>
        <a:fill>
          <a:solidFill>
            <a:srgbClr val="F9EC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D1E9"/>
          </a:solidFill>
        </a:fill>
      </a:tcStyle>
    </a:wholeTbl>
    <a:band2H>
      <a:tcTxStyle/>
      <a:tcStyle>
        <a:tcBdr/>
        <a:fill>
          <a:solidFill>
            <a:srgbClr val="F0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646182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3" name="Nivel de texto 1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el título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63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93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1552"/>
            <a:ext cx="8382000" cy="2200605"/>
          </a:xfrm>
          <a:prstGeom prst="rect">
            <a:avLst/>
          </a:prstGeom>
        </p:spPr>
        <p:txBody>
          <a:bodyPr/>
          <a:lstStyle>
            <a:lvl1pPr marL="396875" indent="-396875">
              <a:spcBef>
                <a:spcPts val="700"/>
              </a:spcBef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1pPr>
            <a:lvl2pPr marL="971094" indent="-453571">
              <a:spcBef>
                <a:spcPts val="700"/>
              </a:spcBef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2pPr>
            <a:lvl3pPr marL="1373717" indent="-459317">
              <a:spcBef>
                <a:spcPts val="700"/>
              </a:spcBef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3pPr>
            <a:lvl4pPr marL="1720319" indent="-461432">
              <a:spcBef>
                <a:spcPts val="700"/>
              </a:spcBef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4pPr>
            <a:lvl5pPr marL="2053694" indent="-448732">
              <a:spcBef>
                <a:spcPts val="700"/>
              </a:spcBef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el título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63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02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1552"/>
            <a:ext cx="8382000" cy="2200605"/>
          </a:xfrm>
          <a:prstGeom prst="rect">
            <a:avLst/>
          </a:prstGeom>
        </p:spPr>
        <p:txBody>
          <a:bodyPr/>
          <a:lstStyle>
            <a:lvl1pPr marL="396875" indent="-396875">
              <a:spcBef>
                <a:spcPts val="700"/>
              </a:spcBef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1pPr>
            <a:lvl2pPr marL="971094" indent="-453571">
              <a:spcBef>
                <a:spcPts val="700"/>
              </a:spcBef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2pPr>
            <a:lvl3pPr marL="1373717" indent="-459317">
              <a:spcBef>
                <a:spcPts val="700"/>
              </a:spcBef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3pPr>
            <a:lvl4pPr marL="1720319" indent="-461432">
              <a:spcBef>
                <a:spcPts val="700"/>
              </a:spcBef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4pPr>
            <a:lvl5pPr marL="2053694" indent="-448732">
              <a:spcBef>
                <a:spcPts val="700"/>
              </a:spcBef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6238875"/>
            <a:ext cx="9144001" cy="619125"/>
          </a:xfrm>
          <a:prstGeom prst="rect">
            <a:avLst/>
          </a:prstGeom>
          <a:solidFill>
            <a:srgbClr val="FFFF99"/>
          </a:solidFill>
        </p:spPr>
        <p:txBody>
          <a:bodyPr lIns="76197" tIns="76197" rIns="76197" bIns="76197" anchor="b"/>
          <a:lstStyle/>
          <a:p>
            <a:endParaRPr/>
          </a:p>
        </p:txBody>
      </p:sp>
      <p:sp>
        <p:nvSpPr>
          <p:cNvPr id="10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o del título"/>
          <p:cNvSpPr txBox="1">
            <a:spLocks noGrp="1"/>
          </p:cNvSpPr>
          <p:nvPr>
            <p:ph type="title"/>
          </p:nvPr>
        </p:nvSpPr>
        <p:spPr>
          <a:xfrm>
            <a:off x="1369219" y="649805"/>
            <a:ext cx="7043209" cy="1523495"/>
          </a:xfrm>
          <a:prstGeom prst="rect">
            <a:avLst/>
          </a:prstGeom>
        </p:spPr>
        <p:txBody>
          <a:bodyPr anchor="ctr"/>
          <a:lstStyle/>
          <a:p>
            <a:r>
              <a:t>Texto del título</a:t>
            </a:r>
          </a:p>
        </p:txBody>
      </p:sp>
      <p:sp>
        <p:nvSpPr>
          <p:cNvPr id="1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368955" y="4344987"/>
            <a:ext cx="7043209" cy="46166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22048" y="2355850"/>
            <a:ext cx="7690116" cy="138499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1369219" y="649805"/>
            <a:ext cx="7043209" cy="1523495"/>
          </a:xfrm>
          <a:prstGeom prst="rect">
            <a:avLst/>
          </a:prstGeom>
        </p:spPr>
        <p:txBody>
          <a:bodyPr anchor="ctr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368955" y="4344987"/>
            <a:ext cx="7043209" cy="46166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22048" y="2355850"/>
            <a:ext cx="7690116" cy="1384996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o del título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63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t>Texto del título</a:t>
            </a:r>
          </a:p>
        </p:txBody>
      </p:sp>
      <p:sp>
        <p:nvSpPr>
          <p:cNvPr id="32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1552"/>
            <a:ext cx="8382000" cy="2210862"/>
          </a:xfrm>
          <a:prstGeom prst="rect">
            <a:avLst/>
          </a:prstGeom>
        </p:spPr>
        <p:txBody>
          <a:bodyPr/>
          <a:lstStyle>
            <a:lvl1pPr marL="396875" indent="-396875">
              <a:spcBef>
                <a:spcPts val="700"/>
              </a:spcBef>
              <a:buSzPct val="100000"/>
              <a:buBlip>
                <a:blip r:embed="rId2"/>
              </a:buBlip>
            </a:lvl1pPr>
            <a:lvl2pPr marL="971094" indent="-453571">
              <a:spcBef>
                <a:spcPts val="700"/>
              </a:spcBef>
              <a:buSzPct val="100000"/>
              <a:buBlip>
                <a:blip r:embed="rId3"/>
              </a:buBlip>
            </a:lvl2pPr>
            <a:lvl3pPr marL="1373717" indent="-459317">
              <a:spcBef>
                <a:spcPts val="700"/>
              </a:spcBef>
              <a:buSzPct val="100000"/>
              <a:buBlip>
                <a:blip r:embed="rId3"/>
              </a:buBlip>
            </a:lvl3pPr>
            <a:lvl4pPr marL="1720319" indent="-461432">
              <a:spcBef>
                <a:spcPts val="700"/>
              </a:spcBef>
              <a:buSzPct val="100000"/>
              <a:buBlip>
                <a:blip r:embed="rId3"/>
              </a:buBlip>
            </a:lvl4pPr>
            <a:lvl5pPr marL="2053694" indent="-448732">
              <a:spcBef>
                <a:spcPts val="700"/>
              </a:spcBef>
              <a:buSzPct val="100000"/>
              <a:buBlip>
                <a:blip r:embed="rId3"/>
              </a:buBlip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5" descr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75" y="6007100"/>
            <a:ext cx="9159875" cy="849313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Texto del título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63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t>Texto del título</a:t>
            </a:r>
          </a:p>
        </p:txBody>
      </p:sp>
      <p:sp>
        <p:nvSpPr>
          <p:cNvPr id="42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2875"/>
            <a:ext cx="8382000" cy="2210862"/>
          </a:xfrm>
          <a:prstGeom prst="rect">
            <a:avLst/>
          </a:prstGeom>
        </p:spPr>
        <p:txBody>
          <a:bodyPr/>
          <a:lstStyle>
            <a:lvl1pPr marL="396875" indent="-396875">
              <a:spcBef>
                <a:spcPts val="700"/>
              </a:spcBef>
              <a:buSzPct val="100000"/>
              <a:buBlip>
                <a:blip r:embed="rId3"/>
              </a:buBlip>
            </a:lvl1pPr>
            <a:lvl2pPr marL="971094" indent="-453571">
              <a:spcBef>
                <a:spcPts val="700"/>
              </a:spcBef>
              <a:buSzPct val="100000"/>
              <a:buBlip>
                <a:blip r:embed="rId4"/>
              </a:buBlip>
            </a:lvl2pPr>
            <a:lvl3pPr marL="1373717" indent="-459317">
              <a:spcBef>
                <a:spcPts val="700"/>
              </a:spcBef>
              <a:buSzPct val="100000"/>
              <a:buBlip>
                <a:blip r:embed="rId4"/>
              </a:buBlip>
            </a:lvl3pPr>
            <a:lvl4pPr marL="1720319" indent="-461432">
              <a:spcBef>
                <a:spcPts val="700"/>
              </a:spcBef>
              <a:buSzPct val="100000"/>
              <a:buBlip>
                <a:blip r:embed="rId4"/>
              </a:buBlip>
            </a:lvl4pPr>
            <a:lvl5pPr marL="2053694" indent="-448732">
              <a:spcBef>
                <a:spcPts val="700"/>
              </a:spcBef>
              <a:buSzPct val="100000"/>
              <a:buBlip>
                <a:blip r:embed="rId4"/>
              </a:buBlip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o del título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63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t>Texto del título</a:t>
            </a:r>
          </a:p>
        </p:txBody>
      </p:sp>
      <p:sp>
        <p:nvSpPr>
          <p:cNvPr id="5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81000" y="1411552"/>
            <a:ext cx="4114800" cy="2129815"/>
          </a:xfrm>
          <a:prstGeom prst="rect">
            <a:avLst/>
          </a:prstGeom>
        </p:spPr>
        <p:txBody>
          <a:bodyPr/>
          <a:lstStyle>
            <a:lvl1pPr marL="339976" indent="-339976">
              <a:spcBef>
                <a:spcPts val="600"/>
              </a:spcBef>
              <a:buSzPct val="100000"/>
              <a:buBlip>
                <a:blip r:embed="rId2"/>
              </a:buBlip>
              <a:defRPr sz="2800"/>
            </a:lvl1pPr>
            <a:lvl2pPr marL="727574" indent="-379659">
              <a:spcBef>
                <a:spcPts val="600"/>
              </a:spcBef>
              <a:buSzPct val="100000"/>
              <a:buBlip>
                <a:blip r:embed="rId3"/>
              </a:buBlip>
              <a:defRPr sz="2800"/>
            </a:lvl2pPr>
            <a:lvl3pPr marL="1069138" indent="-403736">
              <a:spcBef>
                <a:spcPts val="600"/>
              </a:spcBef>
              <a:buSzPct val="100000"/>
              <a:buBlip>
                <a:blip r:embed="rId3"/>
              </a:buBlip>
              <a:defRPr sz="2800"/>
            </a:lvl3pPr>
            <a:lvl4pPr marL="1379746" indent="-425961">
              <a:spcBef>
                <a:spcPts val="600"/>
              </a:spcBef>
              <a:buSzPct val="100000"/>
              <a:buBlip>
                <a:blip r:embed="rId3"/>
              </a:buBlip>
              <a:defRPr sz="2800"/>
            </a:lvl4pPr>
            <a:lvl5pPr marL="1671803" indent="-436250">
              <a:spcBef>
                <a:spcPts val="600"/>
              </a:spcBef>
              <a:buSzPct val="100000"/>
              <a:buBlip>
                <a:blip r:embed="rId3"/>
              </a:buBlip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o del título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63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t>Texto del título</a:t>
            </a:r>
          </a:p>
        </p:txBody>
      </p:sp>
      <p:sp>
        <p:nvSpPr>
          <p:cNvPr id="6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81000" y="1411552"/>
            <a:ext cx="4114800" cy="692500"/>
          </a:xfrm>
          <a:prstGeom prst="rect">
            <a:avLst/>
          </a:prstGeom>
        </p:spPr>
        <p:txBody>
          <a:bodyPr anchor="b"/>
          <a:lstStyle>
            <a:lvl1pPr>
              <a:defRPr sz="2500" b="1"/>
            </a:lvl1pPr>
            <a:lvl2pPr>
              <a:defRPr sz="2500" b="1"/>
            </a:lvl2pPr>
            <a:lvl3pPr>
              <a:defRPr sz="2500" b="1"/>
            </a:lvl3pPr>
            <a:lvl4pPr>
              <a:defRPr sz="2500" b="1"/>
            </a:lvl4pPr>
            <a:lvl5pPr>
              <a:defRPr sz="25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981" y="1411552"/>
            <a:ext cx="4117019" cy="692501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o del título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63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r>
              <a:t>Texto del título</a:t>
            </a:r>
          </a:p>
        </p:txBody>
      </p:sp>
      <p:sp>
        <p:nvSpPr>
          <p:cNvPr id="7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25" descr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75" y="6007100"/>
            <a:ext cx="9159875" cy="849313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 descr="Picture 2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15875" y="6007100"/>
            <a:ext cx="9159875" cy="84931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o del título"/>
          <p:cNvSpPr txBox="1">
            <a:spLocks noGrp="1"/>
          </p:cNvSpPr>
          <p:nvPr>
            <p:ph type="title"/>
          </p:nvPr>
        </p:nvSpPr>
        <p:spPr>
          <a:xfrm>
            <a:off x="730250" y="1905000"/>
            <a:ext cx="7681915" cy="15234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" name="Nivel de texto 1…"/>
          <p:cNvSpPr txBox="1">
            <a:spLocks noGrp="1"/>
          </p:cNvSpPr>
          <p:nvPr>
            <p:ph type="body" idx="1"/>
          </p:nvPr>
        </p:nvSpPr>
        <p:spPr>
          <a:xfrm>
            <a:off x="730248" y="4344987"/>
            <a:ext cx="7681915" cy="461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4580" y="6232200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-150" baseline="0"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j-lt"/>
          <a:ea typeface="+mj-ea"/>
          <a:cs typeface="+mj-cs"/>
          <a:sym typeface="Calibri"/>
        </a:defRPr>
      </a:lvl9pPr>
    </p:titleStyle>
    <p:bodyStyle>
      <a:lvl1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653" marR="0" indent="-365743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835" marR="0" indent="-365743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016" marR="0" indent="-365743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199" marR="0" indent="-365745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n 3" descr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Imagen 4" descr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CuadroTexto 11"/>
          <p:cNvSpPr txBox="1"/>
          <p:nvPr/>
        </p:nvSpPr>
        <p:spPr>
          <a:xfrm>
            <a:off x="179385" y="6202362"/>
            <a:ext cx="4430717" cy="54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sp>
        <p:nvSpPr>
          <p:cNvPr id="126" name="Text Box 5"/>
          <p:cNvSpPr txBox="1"/>
          <p:nvPr/>
        </p:nvSpPr>
        <p:spPr>
          <a:xfrm>
            <a:off x="456612" y="1296573"/>
            <a:ext cx="7973404" cy="1779970"/>
          </a:xfrm>
          <a:prstGeom prst="rect">
            <a:avLst/>
          </a:prstGeom>
          <a:ln w="12700">
            <a:solidFill>
              <a:srgbClr val="000000"/>
            </a:solidFill>
            <a:miter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spcBef>
                <a:spcPts val="2600"/>
              </a:spcBef>
              <a:defRPr sz="44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La </a:t>
            </a:r>
            <a:r>
              <a:rPr dirty="0" err="1"/>
              <a:t>Atención</a:t>
            </a:r>
            <a:r>
              <a:rPr dirty="0"/>
              <a:t> </a:t>
            </a:r>
            <a:r>
              <a:rPr dirty="0" err="1" smtClean="0"/>
              <a:t>temprana</a:t>
            </a:r>
            <a:r>
              <a:rPr dirty="0" smtClean="0"/>
              <a:t> </a:t>
            </a:r>
            <a:endParaRPr dirty="0"/>
          </a:p>
          <a:p>
            <a:pPr algn="ctr">
              <a:spcBef>
                <a:spcPts val="2600"/>
              </a:spcBef>
              <a:defRPr sz="44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Un derecho y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 smtClean="0"/>
              <a:t>necesidad</a:t>
            </a:r>
            <a:endParaRPr dirty="0"/>
          </a:p>
        </p:txBody>
      </p:sp>
      <p:sp>
        <p:nvSpPr>
          <p:cNvPr id="127" name="CuadroTexto 11"/>
          <p:cNvSpPr txBox="1"/>
          <p:nvPr/>
        </p:nvSpPr>
        <p:spPr>
          <a:xfrm>
            <a:off x="876823" y="4156497"/>
            <a:ext cx="6690794" cy="830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defRPr sz="2400">
                <a:effectLst>
                  <a:outerShdw blurRad="38100" dist="38100" dir="2700000" rotWithShape="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José Ruiz </a:t>
            </a:r>
            <a:r>
              <a:rPr dirty="0" err="1" smtClean="0"/>
              <a:t>López</a:t>
            </a:r>
            <a:r>
              <a:rPr dirty="0" smtClean="0"/>
              <a:t>.</a:t>
            </a:r>
            <a:r>
              <a:rPr lang="es-ES" dirty="0" smtClean="0"/>
              <a:t> </a:t>
            </a:r>
            <a:r>
              <a:rPr dirty="0" err="1" smtClean="0"/>
              <a:t>Psicólogo</a:t>
            </a:r>
            <a:r>
              <a:rPr dirty="0" smtClean="0"/>
              <a:t> </a:t>
            </a:r>
            <a:r>
              <a:rPr dirty="0" err="1"/>
              <a:t>clínico</a:t>
            </a:r>
            <a:r>
              <a:rPr dirty="0"/>
              <a:t>.</a:t>
            </a:r>
          </a:p>
          <a:p>
            <a:pPr>
              <a:defRPr sz="2400">
                <a:effectLst>
                  <a:outerShdw blurRad="38100" dist="38100" dir="2700000" rotWithShape="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Guadalupe del Castillo </a:t>
            </a:r>
            <a:r>
              <a:rPr dirty="0" err="1" smtClean="0"/>
              <a:t>Aguas</a:t>
            </a:r>
            <a:r>
              <a:rPr dirty="0" smtClean="0"/>
              <a:t>.</a:t>
            </a:r>
            <a:r>
              <a:rPr lang="es-ES" dirty="0" smtClean="0"/>
              <a:t> </a:t>
            </a:r>
            <a:r>
              <a:rPr dirty="0" err="1" smtClean="0"/>
              <a:t>Pediatra</a:t>
            </a:r>
            <a:r>
              <a:rPr dirty="0"/>
              <a:t>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15" y="4513460"/>
            <a:ext cx="1896773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2"/>
          <p:cNvSpPr txBox="1">
            <a:spLocks noGrp="1"/>
          </p:cNvSpPr>
          <p:nvPr>
            <p:ph type="title"/>
          </p:nvPr>
        </p:nvSpPr>
        <p:spPr>
          <a:xfrm>
            <a:off x="676405" y="292321"/>
            <a:ext cx="6232513" cy="767908"/>
          </a:xfrm>
          <a:prstGeom prst="rect">
            <a:avLst/>
          </a:prstGeom>
        </p:spPr>
        <p:txBody>
          <a:bodyPr>
            <a:normAutofit/>
          </a:bodyPr>
          <a:lstStyle>
            <a:lvl1pPr defTabSz="620712">
              <a:defRPr sz="4500" spc="-397">
                <a:solidFill>
                  <a:srgbClr val="000000"/>
                </a:solidFill>
                <a:effectLst>
                  <a:outerShdw blurRad="25400" dist="25908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sz="4800" dirty="0" err="1"/>
              <a:t>Atención</a:t>
            </a:r>
            <a:r>
              <a:rPr sz="4800" dirty="0"/>
              <a:t> </a:t>
            </a:r>
            <a:r>
              <a:rPr lang="es-ES" sz="4800" dirty="0" smtClean="0"/>
              <a:t> </a:t>
            </a:r>
            <a:r>
              <a:rPr sz="4800" dirty="0" err="1" smtClean="0"/>
              <a:t>infantil</a:t>
            </a:r>
            <a:r>
              <a:rPr sz="4800" dirty="0" smtClean="0"/>
              <a:t> </a:t>
            </a:r>
            <a:r>
              <a:rPr lang="es-ES" sz="4800" dirty="0" smtClean="0"/>
              <a:t> </a:t>
            </a:r>
            <a:r>
              <a:rPr sz="4800" dirty="0" err="1" smtClean="0"/>
              <a:t>temprana</a:t>
            </a:r>
            <a:endParaRPr sz="4800" dirty="0"/>
          </a:p>
        </p:txBody>
      </p:sp>
      <p:sp>
        <p:nvSpPr>
          <p:cNvPr id="133" name="Rectangle 3"/>
          <p:cNvSpPr txBox="1">
            <a:spLocks noGrp="1"/>
          </p:cNvSpPr>
          <p:nvPr>
            <p:ph type="body" idx="1"/>
          </p:nvPr>
        </p:nvSpPr>
        <p:spPr>
          <a:xfrm>
            <a:off x="383201" y="1485884"/>
            <a:ext cx="7769126" cy="48450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SzTx/>
              <a:buNone/>
            </a:lvl1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sz="2800" dirty="0"/>
              <a:t>Conjunto de </a:t>
            </a:r>
            <a:r>
              <a:rPr sz="2800" dirty="0" err="1"/>
              <a:t>intervenciones</a:t>
            </a:r>
            <a:r>
              <a:rPr sz="2800" dirty="0"/>
              <a:t>, </a:t>
            </a:r>
            <a:r>
              <a:rPr sz="2800" dirty="0" err="1"/>
              <a:t>dirigidas</a:t>
            </a:r>
            <a:r>
              <a:rPr sz="2800" dirty="0"/>
              <a:t> a la población </a:t>
            </a:r>
            <a:r>
              <a:rPr sz="2800" dirty="0" err="1"/>
              <a:t>infantil</a:t>
            </a:r>
            <a:r>
              <a:rPr sz="2800" dirty="0"/>
              <a:t> de 0-6 </a:t>
            </a:r>
            <a:r>
              <a:rPr sz="2800" dirty="0" err="1"/>
              <a:t>años</a:t>
            </a:r>
            <a:r>
              <a:rPr sz="2800" dirty="0"/>
              <a:t>, a la </a:t>
            </a:r>
            <a:r>
              <a:rPr sz="2800" dirty="0" err="1"/>
              <a:t>familia</a:t>
            </a:r>
            <a:r>
              <a:rPr sz="2800" dirty="0"/>
              <a:t> y al </a:t>
            </a:r>
            <a:r>
              <a:rPr sz="2800" dirty="0" err="1"/>
              <a:t>entorno</a:t>
            </a:r>
            <a:r>
              <a:rPr sz="2800" dirty="0"/>
              <a:t>. </a:t>
            </a:r>
            <a:endParaRPr lang="es-E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sz="2800" dirty="0"/>
              <a:t>El </a:t>
            </a:r>
            <a:r>
              <a:rPr sz="2800" dirty="0" err="1"/>
              <a:t>objetivo</a:t>
            </a:r>
            <a:r>
              <a:rPr sz="2800" dirty="0"/>
              <a:t> es </a:t>
            </a:r>
            <a:r>
              <a:rPr sz="2800" dirty="0" err="1"/>
              <a:t>dar</a:t>
            </a:r>
            <a:r>
              <a:rPr sz="2800" dirty="0"/>
              <a:t> </a:t>
            </a:r>
            <a:r>
              <a:rPr sz="2800" dirty="0" err="1"/>
              <a:t>respuesta</a:t>
            </a:r>
            <a:r>
              <a:rPr sz="2800" dirty="0"/>
              <a:t> lo antes </a:t>
            </a:r>
            <a:r>
              <a:rPr sz="2800" dirty="0" err="1"/>
              <a:t>posible</a:t>
            </a:r>
            <a:r>
              <a:rPr sz="2800" dirty="0"/>
              <a:t> a las </a:t>
            </a:r>
            <a:r>
              <a:rPr sz="2800" dirty="0" err="1"/>
              <a:t>necesidades</a:t>
            </a:r>
            <a:r>
              <a:rPr sz="2800" dirty="0"/>
              <a:t> que </a:t>
            </a:r>
            <a:r>
              <a:rPr sz="2800" dirty="0" err="1"/>
              <a:t>presentan</a:t>
            </a:r>
            <a:r>
              <a:rPr sz="2800" dirty="0"/>
              <a:t> los </a:t>
            </a:r>
            <a:r>
              <a:rPr sz="2800" dirty="0" err="1"/>
              <a:t>niños</a:t>
            </a:r>
            <a:r>
              <a:rPr sz="2800" dirty="0"/>
              <a:t> con </a:t>
            </a:r>
            <a:r>
              <a:rPr sz="2800" dirty="0" err="1"/>
              <a:t>trastornos</a:t>
            </a:r>
            <a:r>
              <a:rPr sz="2800" dirty="0"/>
              <a:t> </a:t>
            </a:r>
            <a:r>
              <a:rPr sz="2800" dirty="0" err="1"/>
              <a:t>en</a:t>
            </a:r>
            <a:r>
              <a:rPr sz="2800" dirty="0"/>
              <a:t> </a:t>
            </a:r>
            <a:r>
              <a:rPr sz="2800" dirty="0" err="1"/>
              <a:t>su</a:t>
            </a:r>
            <a:r>
              <a:rPr sz="2800" dirty="0"/>
              <a:t> </a:t>
            </a:r>
            <a:r>
              <a:rPr sz="2800" dirty="0" err="1"/>
              <a:t>desarrollo</a:t>
            </a:r>
            <a:r>
              <a:rPr sz="2800" dirty="0"/>
              <a:t> o con </a:t>
            </a:r>
            <a:r>
              <a:rPr sz="2800" dirty="0" err="1"/>
              <a:t>riesgo</a:t>
            </a:r>
            <a:r>
              <a:rPr sz="2800" dirty="0"/>
              <a:t> de </a:t>
            </a:r>
            <a:r>
              <a:rPr sz="2800" dirty="0" err="1"/>
              <a:t>padecerlos</a:t>
            </a:r>
            <a:r>
              <a:rPr sz="2800" dirty="0"/>
              <a:t>.</a:t>
            </a:r>
          </a:p>
        </p:txBody>
      </p:sp>
      <p:pic>
        <p:nvPicPr>
          <p:cNvPr id="134" name="Imagen 3" descr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Imagen 4" descr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CuadroTexto 7"/>
          <p:cNvSpPr txBox="1"/>
          <p:nvPr/>
        </p:nvSpPr>
        <p:spPr>
          <a:xfrm>
            <a:off x="179385" y="6202362"/>
            <a:ext cx="4430717" cy="54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15" y="4513460"/>
            <a:ext cx="1896773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2"/>
          <p:cNvSpPr txBox="1">
            <a:spLocks noGrp="1"/>
          </p:cNvSpPr>
          <p:nvPr>
            <p:ph type="title"/>
          </p:nvPr>
        </p:nvSpPr>
        <p:spPr>
          <a:xfrm>
            <a:off x="501041" y="263520"/>
            <a:ext cx="7778565" cy="882651"/>
          </a:xfrm>
          <a:prstGeom prst="rect">
            <a:avLst/>
          </a:prstGeom>
        </p:spPr>
        <p:txBody>
          <a:bodyPr>
            <a:noAutofit/>
          </a:bodyPr>
          <a:lstStyle>
            <a:lvl1pPr defTabSz="730537">
              <a:defRPr sz="3663" spc="-252">
                <a:solidFill>
                  <a:srgbClr val="000000"/>
                </a:solidFill>
                <a:effectLst>
                  <a:outerShdw blurRad="37719" dist="30492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sz="4000" dirty="0"/>
              <a:t>¿</a:t>
            </a:r>
            <a:r>
              <a:rPr sz="4000" dirty="0" err="1"/>
              <a:t>Qué</a:t>
            </a:r>
            <a:r>
              <a:rPr sz="4000" dirty="0"/>
              <a:t> son </a:t>
            </a:r>
            <a:r>
              <a:rPr sz="4000" dirty="0" err="1"/>
              <a:t>los</a:t>
            </a:r>
            <a:r>
              <a:rPr sz="4000" dirty="0"/>
              <a:t> </a:t>
            </a:r>
            <a:r>
              <a:rPr sz="4000" dirty="0" err="1"/>
              <a:t>trastornos</a:t>
            </a:r>
            <a:r>
              <a:rPr sz="4000" dirty="0"/>
              <a:t> del </a:t>
            </a:r>
            <a:r>
              <a:rPr sz="4000" dirty="0" err="1"/>
              <a:t>desarrollo</a:t>
            </a:r>
            <a:r>
              <a:rPr sz="4000" dirty="0"/>
              <a:t>?</a:t>
            </a:r>
          </a:p>
        </p:txBody>
      </p:sp>
      <p:sp>
        <p:nvSpPr>
          <p:cNvPr id="142" name="Rectangle 3"/>
          <p:cNvSpPr txBox="1">
            <a:spLocks noGrp="1"/>
          </p:cNvSpPr>
          <p:nvPr>
            <p:ph type="body" idx="1"/>
          </p:nvPr>
        </p:nvSpPr>
        <p:spPr>
          <a:xfrm>
            <a:off x="179385" y="886037"/>
            <a:ext cx="8613886" cy="48450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850391" lvl="1" indent="-369092" defTabSz="848915">
              <a:spcBef>
                <a:spcPts val="500"/>
              </a:spcBef>
              <a:buBlip>
                <a:blip r:embed="rId2"/>
              </a:buBlip>
              <a:defRPr sz="2600"/>
            </a:pPr>
            <a:endParaRPr dirty="0"/>
          </a:p>
          <a:p>
            <a:pPr marL="850391" lvl="1" indent="-369092" algn="just" defTabSz="848915">
              <a:spcBef>
                <a:spcPts val="500"/>
              </a:spcBef>
              <a:buBlip>
                <a:blip r:embed="rId2"/>
              </a:buBlip>
              <a:defRPr sz="2600"/>
            </a:pPr>
            <a:r>
              <a:rPr sz="2400" dirty="0"/>
              <a:t>Son las </a:t>
            </a:r>
            <a:r>
              <a:rPr sz="2400" dirty="0" err="1"/>
              <a:t>variaciones</a:t>
            </a:r>
            <a:r>
              <a:rPr sz="2400" dirty="0"/>
              <a:t> de la </a:t>
            </a:r>
            <a:r>
              <a:rPr sz="2400" dirty="0" err="1"/>
              <a:t>normalidad</a:t>
            </a:r>
            <a:r>
              <a:rPr sz="2400" dirty="0"/>
              <a:t> </a:t>
            </a:r>
            <a:r>
              <a:rPr sz="2400" dirty="0" err="1"/>
              <a:t>en</a:t>
            </a:r>
            <a:r>
              <a:rPr sz="2400" dirty="0"/>
              <a:t> la </a:t>
            </a:r>
            <a:r>
              <a:rPr sz="2400" dirty="0" err="1"/>
              <a:t>evolución</a:t>
            </a:r>
            <a:r>
              <a:rPr sz="2400" dirty="0"/>
              <a:t> </a:t>
            </a:r>
            <a:r>
              <a:rPr sz="2400" dirty="0" err="1"/>
              <a:t>psicológica</a:t>
            </a:r>
            <a:r>
              <a:rPr sz="2400" dirty="0"/>
              <a:t>, </a:t>
            </a:r>
            <a:r>
              <a:rPr sz="2400" dirty="0" err="1"/>
              <a:t>neurológica</a:t>
            </a:r>
            <a:r>
              <a:rPr sz="2400" dirty="0"/>
              <a:t> o sensorial</a:t>
            </a:r>
            <a:r>
              <a:rPr lang="es-ES" sz="2400" dirty="0" smtClean="0"/>
              <a:t>.</a:t>
            </a:r>
          </a:p>
          <a:p>
            <a:pPr marL="481299" lvl="1" indent="0" algn="just" defTabSz="848915">
              <a:spcBef>
                <a:spcPts val="500"/>
              </a:spcBef>
              <a:buNone/>
              <a:defRPr sz="2600"/>
            </a:pPr>
            <a:endParaRPr lang="es-ES" sz="2400" dirty="0"/>
          </a:p>
          <a:p>
            <a:pPr marL="850391" lvl="1" indent="-369092" algn="just" defTabSz="848915">
              <a:spcBef>
                <a:spcPts val="500"/>
              </a:spcBef>
              <a:buBlip>
                <a:blip r:embed="rId2"/>
              </a:buBlip>
              <a:defRPr sz="2600"/>
            </a:pPr>
            <a:r>
              <a:rPr lang="es-ES" sz="2400" dirty="0"/>
              <a:t>Pueden ser</a:t>
            </a:r>
            <a:r>
              <a:rPr sz="2400" dirty="0"/>
              <a:t> </a:t>
            </a:r>
            <a:r>
              <a:rPr sz="2400" dirty="0" err="1"/>
              <a:t>transitorias</a:t>
            </a:r>
            <a:r>
              <a:rPr sz="2400" dirty="0"/>
              <a:t> o </a:t>
            </a:r>
            <a:r>
              <a:rPr sz="2400" dirty="0" err="1"/>
              <a:t>permanentes</a:t>
            </a:r>
            <a:r>
              <a:rPr sz="2400" dirty="0" smtClean="0"/>
              <a:t>.</a:t>
            </a:r>
            <a:endParaRPr lang="es-ES" sz="2400" dirty="0" smtClean="0"/>
          </a:p>
          <a:p>
            <a:pPr marL="481299" lvl="1" indent="0" algn="just" defTabSz="848915">
              <a:spcBef>
                <a:spcPts val="500"/>
              </a:spcBef>
              <a:buNone/>
              <a:defRPr sz="2600"/>
            </a:pPr>
            <a:endParaRPr sz="2400" dirty="0"/>
          </a:p>
          <a:p>
            <a:pPr marL="850391" lvl="1" indent="-369092" algn="just" defTabSz="848915">
              <a:spcBef>
                <a:spcPts val="500"/>
              </a:spcBef>
              <a:buBlip>
                <a:blip r:embed="rId2"/>
              </a:buBlip>
              <a:defRPr sz="2600"/>
            </a:pPr>
            <a:r>
              <a:rPr sz="2400" dirty="0"/>
              <a:t>Los </a:t>
            </a:r>
            <a:r>
              <a:rPr sz="2400" dirty="0" err="1"/>
              <a:t>niños</a:t>
            </a:r>
            <a:r>
              <a:rPr sz="2400" dirty="0"/>
              <a:t> no </a:t>
            </a:r>
            <a:r>
              <a:rPr sz="2400" dirty="0" err="1"/>
              <a:t>hacen</a:t>
            </a:r>
            <a:r>
              <a:rPr sz="2400" dirty="0"/>
              <a:t> las </a:t>
            </a:r>
            <a:r>
              <a:rPr sz="2400" dirty="0" err="1"/>
              <a:t>actividades</a:t>
            </a:r>
            <a:r>
              <a:rPr sz="2400" dirty="0"/>
              <a:t> que la mayor parte de los </a:t>
            </a:r>
            <a:r>
              <a:rPr sz="2400" dirty="0" err="1"/>
              <a:t>niños</a:t>
            </a:r>
            <a:r>
              <a:rPr sz="2400" dirty="0"/>
              <a:t> de </a:t>
            </a:r>
            <a:r>
              <a:rPr sz="2400" dirty="0" err="1"/>
              <a:t>su</a:t>
            </a:r>
            <a:r>
              <a:rPr sz="2400" dirty="0"/>
              <a:t> </a:t>
            </a:r>
            <a:r>
              <a:rPr sz="2400" dirty="0" err="1"/>
              <a:t>edad</a:t>
            </a:r>
            <a:r>
              <a:rPr sz="2400" dirty="0"/>
              <a:t> </a:t>
            </a:r>
            <a:r>
              <a:rPr sz="2400" dirty="0" err="1"/>
              <a:t>pueden</a:t>
            </a:r>
            <a:r>
              <a:rPr sz="2400" dirty="0"/>
              <a:t> </a:t>
            </a:r>
            <a:r>
              <a:rPr sz="2400" dirty="0" err="1"/>
              <a:t>desarrollar</a:t>
            </a:r>
            <a:r>
              <a:rPr sz="2400" dirty="0"/>
              <a:t> (</a:t>
            </a:r>
            <a:r>
              <a:rPr sz="2400" dirty="0" err="1"/>
              <a:t>mantenerse</a:t>
            </a:r>
            <a:r>
              <a:rPr sz="2400" dirty="0"/>
              <a:t> de pie, </a:t>
            </a:r>
            <a:r>
              <a:rPr sz="2400" dirty="0" err="1"/>
              <a:t>caminar</a:t>
            </a:r>
            <a:r>
              <a:rPr sz="2400" dirty="0"/>
              <a:t>, </a:t>
            </a:r>
            <a:r>
              <a:rPr sz="2400" dirty="0" err="1"/>
              <a:t>hablar</a:t>
            </a:r>
            <a:r>
              <a:rPr sz="2400" dirty="0"/>
              <a:t>, </a:t>
            </a:r>
            <a:r>
              <a:rPr sz="2400" dirty="0" err="1"/>
              <a:t>relacionarse</a:t>
            </a:r>
            <a:r>
              <a:rPr sz="2400" dirty="0"/>
              <a:t> con </a:t>
            </a:r>
            <a:r>
              <a:rPr sz="2400" dirty="0" err="1"/>
              <a:t>otros</a:t>
            </a:r>
            <a:r>
              <a:rPr sz="2400" dirty="0"/>
              <a:t> </a:t>
            </a:r>
            <a:r>
              <a:rPr sz="2400" dirty="0" err="1"/>
              <a:t>niños</a:t>
            </a:r>
            <a:r>
              <a:rPr sz="2400" dirty="0" smtClean="0"/>
              <a:t>…)</a:t>
            </a:r>
            <a:endParaRPr lang="es-ES" sz="2400" dirty="0" smtClean="0"/>
          </a:p>
          <a:p>
            <a:pPr marL="481299" lvl="1" indent="0" algn="just" defTabSz="848915">
              <a:spcBef>
                <a:spcPts val="500"/>
              </a:spcBef>
              <a:buNone/>
              <a:defRPr sz="2600"/>
            </a:pPr>
            <a:endParaRPr sz="2400" dirty="0"/>
          </a:p>
          <a:p>
            <a:pPr marL="850391" lvl="1" indent="-369092" algn="just" defTabSz="848915">
              <a:spcBef>
                <a:spcPts val="500"/>
              </a:spcBef>
              <a:buBlip>
                <a:blip r:embed="rId2"/>
              </a:buBlip>
              <a:defRPr sz="2600"/>
            </a:pPr>
            <a:r>
              <a:rPr sz="2400" dirty="0" err="1"/>
              <a:t>Puede</a:t>
            </a:r>
            <a:r>
              <a:rPr sz="2400" dirty="0"/>
              <a:t> </a:t>
            </a:r>
            <a:r>
              <a:rPr sz="2400" dirty="0" err="1"/>
              <a:t>afectar</a:t>
            </a:r>
            <a:r>
              <a:rPr sz="2400" dirty="0"/>
              <a:t> el </a:t>
            </a:r>
            <a:r>
              <a:rPr sz="2400" dirty="0" err="1"/>
              <a:t>área</a:t>
            </a:r>
            <a:r>
              <a:rPr sz="2400" dirty="0"/>
              <a:t> </a:t>
            </a:r>
            <a:r>
              <a:rPr sz="2400" dirty="0" err="1"/>
              <a:t>motora</a:t>
            </a:r>
            <a:r>
              <a:rPr sz="2400" dirty="0"/>
              <a:t>, </a:t>
            </a:r>
            <a:r>
              <a:rPr sz="2400" dirty="0" err="1"/>
              <a:t>intelectual</a:t>
            </a:r>
            <a:r>
              <a:rPr sz="2400" dirty="0"/>
              <a:t>, </a:t>
            </a:r>
            <a:endParaRPr lang="es-ES" sz="2400" dirty="0" smtClean="0"/>
          </a:p>
          <a:p>
            <a:pPr marL="481299" lvl="1" indent="0" algn="just" defTabSz="848915">
              <a:spcBef>
                <a:spcPts val="500"/>
              </a:spcBef>
              <a:buNone/>
              <a:defRPr sz="2600"/>
            </a:pPr>
            <a:r>
              <a:rPr lang="es-ES" sz="2400" dirty="0" smtClean="0"/>
              <a:t>     </a:t>
            </a:r>
            <a:r>
              <a:rPr sz="2400" dirty="0" smtClean="0"/>
              <a:t>visual</a:t>
            </a:r>
            <a:r>
              <a:rPr sz="2400" dirty="0"/>
              <a:t>, </a:t>
            </a:r>
            <a:r>
              <a:rPr sz="2400" dirty="0" err="1"/>
              <a:t>auditiva</a:t>
            </a:r>
            <a:r>
              <a:rPr sz="2400" dirty="0"/>
              <a:t>, de la </a:t>
            </a:r>
            <a:r>
              <a:rPr sz="2400" dirty="0" err="1"/>
              <a:t>comunicación</a:t>
            </a:r>
            <a:r>
              <a:rPr sz="2400" dirty="0"/>
              <a:t> y </a:t>
            </a:r>
            <a:r>
              <a:rPr sz="2400" dirty="0" err="1" smtClean="0"/>
              <a:t>lenguaje</a:t>
            </a:r>
            <a:r>
              <a:rPr sz="2400" dirty="0"/>
              <a:t>.</a:t>
            </a:r>
          </a:p>
        </p:txBody>
      </p:sp>
      <p:pic>
        <p:nvPicPr>
          <p:cNvPr id="143" name="Imagen 3" descr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n 4" descr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CuadroTexto 7"/>
          <p:cNvSpPr txBox="1"/>
          <p:nvPr/>
        </p:nvSpPr>
        <p:spPr>
          <a:xfrm>
            <a:off x="179385" y="6202362"/>
            <a:ext cx="4430717" cy="54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15" y="4513460"/>
            <a:ext cx="1896773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ectangle 2"/>
          <p:cNvSpPr txBox="1">
            <a:spLocks noGrp="1"/>
          </p:cNvSpPr>
          <p:nvPr>
            <p:ph type="title"/>
          </p:nvPr>
        </p:nvSpPr>
        <p:spPr>
          <a:xfrm>
            <a:off x="597834" y="352420"/>
            <a:ext cx="6903063" cy="882651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627229">
              <a:defRPr sz="3060" spc="-211">
                <a:solidFill>
                  <a:srgbClr val="000000"/>
                </a:solidFill>
                <a:effectLst>
                  <a:outerShdw blurRad="32385" dist="2618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sz="3600" dirty="0"/>
              <a:t>¿</a:t>
            </a:r>
            <a:r>
              <a:rPr sz="3600" dirty="0" err="1"/>
              <a:t>Cuáles</a:t>
            </a:r>
            <a:r>
              <a:rPr sz="3600" dirty="0"/>
              <a:t> son </a:t>
            </a:r>
            <a:r>
              <a:rPr sz="3600" dirty="0" err="1"/>
              <a:t>los</a:t>
            </a:r>
            <a:r>
              <a:rPr sz="3600" dirty="0"/>
              <a:t> </a:t>
            </a:r>
            <a:r>
              <a:rPr sz="3600" dirty="0" err="1"/>
              <a:t>principales</a:t>
            </a:r>
            <a:r>
              <a:rPr sz="3600" dirty="0"/>
              <a:t> </a:t>
            </a:r>
            <a:r>
              <a:rPr sz="3600" dirty="0" err="1"/>
              <a:t>trastornos</a:t>
            </a:r>
            <a:r>
              <a:rPr sz="3600" dirty="0"/>
              <a:t> del </a:t>
            </a:r>
            <a:r>
              <a:rPr sz="3600" dirty="0" err="1"/>
              <a:t>desarrollo</a:t>
            </a:r>
            <a:r>
              <a:rPr sz="3600" dirty="0"/>
              <a:t>?</a:t>
            </a:r>
          </a:p>
          <a:p>
            <a:pPr defTabSz="627229">
              <a:defRPr sz="3060" spc="-211">
                <a:solidFill>
                  <a:srgbClr val="000000"/>
                </a:solidFill>
                <a:effectLst>
                  <a:outerShdw blurRad="32385" dist="2618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sz="3600" dirty="0"/>
              <a:t> </a:t>
            </a:r>
          </a:p>
        </p:txBody>
      </p:sp>
      <p:sp>
        <p:nvSpPr>
          <p:cNvPr id="151" name="Rectangle 3"/>
          <p:cNvSpPr txBox="1">
            <a:spLocks noGrp="1"/>
          </p:cNvSpPr>
          <p:nvPr>
            <p:ph type="body" idx="1"/>
          </p:nvPr>
        </p:nvSpPr>
        <p:spPr>
          <a:xfrm>
            <a:off x="376955" y="1485886"/>
            <a:ext cx="7769126" cy="4845064"/>
          </a:xfrm>
          <a:prstGeom prst="rect">
            <a:avLst/>
          </a:prstGeom>
        </p:spPr>
        <p:txBody>
          <a:bodyPr/>
          <a:lstStyle/>
          <a:p>
            <a:pPr marL="850391" lvl="1" indent="-369092" defTabSz="848915">
              <a:spcBef>
                <a:spcPts val="500"/>
              </a:spcBef>
              <a:buBlip>
                <a:blip r:embed="rId2"/>
              </a:buBlip>
              <a:defRPr sz="2600"/>
            </a:pPr>
            <a:endParaRPr dirty="0"/>
          </a:p>
          <a:p>
            <a:pPr marL="850391" lvl="1" indent="-369092" defTabSz="848915">
              <a:lnSpc>
                <a:spcPct val="130000"/>
              </a:lnSpc>
              <a:spcBef>
                <a:spcPts val="500"/>
              </a:spcBef>
              <a:buBlip>
                <a:blip r:embed="rId2"/>
              </a:buBlip>
              <a:defRPr sz="2600"/>
            </a:pPr>
            <a:r>
              <a:rPr lang="es-ES" dirty="0"/>
              <a:t>E</a:t>
            </a:r>
            <a:r>
              <a:rPr dirty="0"/>
              <a:t>n el </a:t>
            </a:r>
            <a:r>
              <a:rPr dirty="0" err="1"/>
              <a:t>desarrollo</a:t>
            </a:r>
            <a:r>
              <a:rPr dirty="0"/>
              <a:t> de la </a:t>
            </a:r>
            <a:r>
              <a:rPr dirty="0" err="1"/>
              <a:t>comunicación</a:t>
            </a:r>
            <a:r>
              <a:rPr dirty="0"/>
              <a:t> y el </a:t>
            </a:r>
            <a:r>
              <a:rPr dirty="0" err="1"/>
              <a:t>lenguaje</a:t>
            </a:r>
            <a:r>
              <a:rPr dirty="0"/>
              <a:t>.</a:t>
            </a:r>
          </a:p>
          <a:p>
            <a:pPr marL="850391" lvl="1" indent="-369092" defTabSz="848915">
              <a:lnSpc>
                <a:spcPct val="130000"/>
              </a:lnSpc>
              <a:spcBef>
                <a:spcPts val="500"/>
              </a:spcBef>
              <a:buBlip>
                <a:blip r:embed="rId2"/>
              </a:buBlip>
              <a:defRPr sz="2600"/>
            </a:pPr>
            <a:r>
              <a:rPr lang="es-ES" dirty="0"/>
              <a:t>E</a:t>
            </a:r>
            <a:r>
              <a:rPr dirty="0"/>
              <a:t>n el </a:t>
            </a:r>
            <a:r>
              <a:rPr dirty="0" err="1"/>
              <a:t>desarrollo</a:t>
            </a:r>
            <a:r>
              <a:rPr dirty="0"/>
              <a:t> motor.</a:t>
            </a:r>
          </a:p>
          <a:p>
            <a:pPr marL="850391" lvl="1" indent="-369092" defTabSz="848915">
              <a:lnSpc>
                <a:spcPct val="130000"/>
              </a:lnSpc>
              <a:spcBef>
                <a:spcPts val="500"/>
              </a:spcBef>
              <a:buBlip>
                <a:blip r:embed="rId2"/>
              </a:buBlip>
              <a:defRPr sz="2600"/>
            </a:pPr>
            <a:r>
              <a:rPr dirty="0" err="1"/>
              <a:t>Retraso</a:t>
            </a:r>
            <a:r>
              <a:rPr dirty="0"/>
              <a:t> </a:t>
            </a:r>
            <a:r>
              <a:rPr dirty="0" err="1"/>
              <a:t>evolutivo</a:t>
            </a:r>
            <a:r>
              <a:rPr dirty="0"/>
              <a:t>.</a:t>
            </a:r>
          </a:p>
          <a:p>
            <a:pPr marL="850391" lvl="1" indent="-369092" defTabSz="848915">
              <a:lnSpc>
                <a:spcPct val="130000"/>
              </a:lnSpc>
              <a:spcBef>
                <a:spcPts val="500"/>
              </a:spcBef>
              <a:buBlip>
                <a:blip r:embed="rId2"/>
              </a:buBlip>
              <a:defRPr sz="2600"/>
            </a:pPr>
            <a:r>
              <a:rPr lang="es-ES" dirty="0"/>
              <a:t>E</a:t>
            </a:r>
            <a:r>
              <a:rPr dirty="0"/>
              <a:t>n el </a:t>
            </a:r>
            <a:r>
              <a:rPr dirty="0" err="1"/>
              <a:t>desarrollo</a:t>
            </a:r>
            <a:r>
              <a:rPr dirty="0"/>
              <a:t> </a:t>
            </a:r>
            <a:r>
              <a:rPr dirty="0" err="1"/>
              <a:t>cognitivo</a:t>
            </a:r>
            <a:r>
              <a:rPr dirty="0"/>
              <a:t>.</a:t>
            </a:r>
          </a:p>
          <a:p>
            <a:pPr marL="850391" lvl="1" indent="-369092" defTabSz="848915">
              <a:lnSpc>
                <a:spcPct val="130000"/>
              </a:lnSpc>
              <a:spcBef>
                <a:spcPts val="500"/>
              </a:spcBef>
              <a:buBlip>
                <a:blip r:embed="rId2"/>
              </a:buBlip>
              <a:defRPr sz="2600"/>
            </a:pPr>
            <a:r>
              <a:rPr dirty="0" err="1"/>
              <a:t>Trastorno</a:t>
            </a:r>
            <a:r>
              <a:rPr dirty="0"/>
              <a:t> del </a:t>
            </a:r>
            <a:r>
              <a:rPr dirty="0" err="1"/>
              <a:t>espectro</a:t>
            </a:r>
            <a:r>
              <a:rPr dirty="0"/>
              <a:t> </a:t>
            </a:r>
            <a:r>
              <a:rPr dirty="0" err="1"/>
              <a:t>autista</a:t>
            </a:r>
            <a:r>
              <a:rPr dirty="0"/>
              <a:t>. </a:t>
            </a:r>
          </a:p>
        </p:txBody>
      </p:sp>
      <p:pic>
        <p:nvPicPr>
          <p:cNvPr id="152" name="Imagen 3" descr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Imagen 4" descr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CuadroTexto 7"/>
          <p:cNvSpPr txBox="1"/>
          <p:nvPr/>
        </p:nvSpPr>
        <p:spPr>
          <a:xfrm>
            <a:off x="179385" y="6202362"/>
            <a:ext cx="4430717" cy="54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15" y="4513460"/>
            <a:ext cx="1896773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ctangle 2"/>
          <p:cNvSpPr txBox="1">
            <a:spLocks noGrp="1"/>
          </p:cNvSpPr>
          <p:nvPr>
            <p:ph type="title"/>
          </p:nvPr>
        </p:nvSpPr>
        <p:spPr>
          <a:xfrm>
            <a:off x="427169" y="234950"/>
            <a:ext cx="6562354" cy="682034"/>
          </a:xfrm>
          <a:prstGeom prst="rect">
            <a:avLst/>
          </a:prstGeom>
        </p:spPr>
        <p:txBody>
          <a:bodyPr>
            <a:normAutofit/>
          </a:bodyPr>
          <a:lstStyle>
            <a:lvl1pPr defTabSz="620712">
              <a:defRPr sz="3600" spc="-225">
                <a:solidFill>
                  <a:srgbClr val="000000"/>
                </a:solidFill>
                <a:effectLst>
                  <a:outerShdw blurRad="25400" dist="25908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¿ </a:t>
            </a:r>
            <a:r>
              <a:rPr dirty="0" err="1"/>
              <a:t>Qué</a:t>
            </a:r>
            <a:r>
              <a:rPr dirty="0"/>
              <a:t> </a:t>
            </a:r>
            <a:r>
              <a:rPr lang="es-ES" dirty="0" smtClean="0"/>
              <a:t> </a:t>
            </a:r>
            <a:r>
              <a:rPr dirty="0" smtClean="0"/>
              <a:t>son</a:t>
            </a:r>
            <a:r>
              <a:rPr lang="es-ES" dirty="0" smtClean="0"/>
              <a:t> </a:t>
            </a:r>
            <a:r>
              <a:rPr dirty="0" smtClean="0"/>
              <a:t>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 smtClean="0"/>
              <a:t>factores</a:t>
            </a:r>
            <a:r>
              <a:rPr dirty="0" smtClean="0"/>
              <a:t> </a:t>
            </a:r>
            <a:r>
              <a:rPr dirty="0"/>
              <a:t>de </a:t>
            </a:r>
            <a:r>
              <a:rPr dirty="0" err="1"/>
              <a:t>riesgo</a:t>
            </a:r>
            <a:r>
              <a:rPr dirty="0"/>
              <a:t> ?</a:t>
            </a:r>
          </a:p>
        </p:txBody>
      </p:sp>
      <p:sp>
        <p:nvSpPr>
          <p:cNvPr id="160" name="Rectangle 3"/>
          <p:cNvSpPr txBox="1">
            <a:spLocks noGrp="1"/>
          </p:cNvSpPr>
          <p:nvPr>
            <p:ph type="body" idx="1"/>
          </p:nvPr>
        </p:nvSpPr>
        <p:spPr>
          <a:xfrm>
            <a:off x="253066" y="1181489"/>
            <a:ext cx="7769126" cy="484506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14400" lvl="1" indent="-396875" algn="just">
              <a:spcBef>
                <a:spcPts val="600"/>
              </a:spcBef>
              <a:buBlip>
                <a:blip r:embed="rId2"/>
              </a:buBlip>
              <a:defRPr sz="2200"/>
            </a:pPr>
            <a:r>
              <a:rPr sz="2400" dirty="0"/>
              <a:t>Son </a:t>
            </a:r>
            <a:r>
              <a:rPr sz="2400" dirty="0" err="1"/>
              <a:t>características</a:t>
            </a:r>
            <a:r>
              <a:rPr sz="2400" dirty="0"/>
              <a:t> </a:t>
            </a:r>
            <a:r>
              <a:rPr sz="2400" dirty="0" err="1"/>
              <a:t>biológicas</a:t>
            </a:r>
            <a:r>
              <a:rPr sz="2400" dirty="0"/>
              <a:t>, </a:t>
            </a:r>
            <a:r>
              <a:rPr sz="2400" dirty="0" err="1"/>
              <a:t>neurológicas</a:t>
            </a:r>
            <a:r>
              <a:rPr sz="2400" dirty="0"/>
              <a:t>, </a:t>
            </a:r>
            <a:r>
              <a:rPr sz="2400" dirty="0" err="1"/>
              <a:t>psicológicas</a:t>
            </a:r>
            <a:r>
              <a:rPr sz="2400" dirty="0"/>
              <a:t> o </a:t>
            </a:r>
            <a:r>
              <a:rPr sz="2400" dirty="0" err="1"/>
              <a:t>sociales</a:t>
            </a:r>
            <a:r>
              <a:rPr sz="2400" dirty="0"/>
              <a:t> que </a:t>
            </a:r>
            <a:r>
              <a:rPr sz="2400" dirty="0" err="1"/>
              <a:t>pueden</a:t>
            </a:r>
            <a:r>
              <a:rPr sz="2400" dirty="0"/>
              <a:t> </a:t>
            </a:r>
            <a:r>
              <a:rPr sz="2400" dirty="0" err="1"/>
              <a:t>causar</a:t>
            </a:r>
            <a:r>
              <a:rPr sz="2400" dirty="0"/>
              <a:t> </a:t>
            </a:r>
            <a:r>
              <a:rPr sz="2400" dirty="0" err="1"/>
              <a:t>trastornos</a:t>
            </a:r>
            <a:r>
              <a:rPr sz="2400" dirty="0"/>
              <a:t> </a:t>
            </a:r>
            <a:r>
              <a:rPr sz="2400" dirty="0" err="1"/>
              <a:t>en</a:t>
            </a:r>
            <a:r>
              <a:rPr sz="2400" dirty="0"/>
              <a:t> el </a:t>
            </a:r>
            <a:r>
              <a:rPr sz="2400" dirty="0" err="1"/>
              <a:t>desarrollo</a:t>
            </a:r>
            <a:r>
              <a:rPr sz="2400" dirty="0"/>
              <a:t> del </a:t>
            </a:r>
            <a:r>
              <a:rPr sz="2400" dirty="0" err="1"/>
              <a:t>niño</a:t>
            </a:r>
            <a:r>
              <a:rPr sz="2400" dirty="0" smtClean="0"/>
              <a:t>.</a:t>
            </a:r>
            <a:endParaRPr lang="es-ES" sz="2400" dirty="0" smtClean="0"/>
          </a:p>
          <a:p>
            <a:pPr marL="517525" lvl="1" indent="0" algn="just">
              <a:spcBef>
                <a:spcPts val="600"/>
              </a:spcBef>
              <a:buNone/>
              <a:defRPr sz="2200"/>
            </a:pPr>
            <a:endParaRPr sz="2400" dirty="0"/>
          </a:p>
          <a:p>
            <a:pPr marL="914400" lvl="1" indent="-396875" algn="just">
              <a:spcBef>
                <a:spcPts val="600"/>
              </a:spcBef>
              <a:buBlip>
                <a:blip r:embed="rId2"/>
              </a:buBlip>
              <a:defRPr sz="2200"/>
            </a:pPr>
            <a:r>
              <a:rPr sz="2400" dirty="0" err="1"/>
              <a:t>Factores</a:t>
            </a:r>
            <a:r>
              <a:rPr sz="2400" dirty="0"/>
              <a:t> de </a:t>
            </a:r>
            <a:r>
              <a:rPr sz="2400" dirty="0" err="1"/>
              <a:t>riesgo</a:t>
            </a:r>
            <a:r>
              <a:rPr sz="2400" dirty="0"/>
              <a:t>:</a:t>
            </a:r>
          </a:p>
          <a:p>
            <a:pPr marL="1311275" lvl="2" indent="-396875" algn="just">
              <a:spcBef>
                <a:spcPts val="600"/>
              </a:spcBef>
              <a:buBlip>
                <a:blip r:embed="rId3"/>
              </a:buBlip>
              <a:defRPr sz="2200"/>
            </a:pPr>
            <a:r>
              <a:rPr sz="2400" dirty="0"/>
              <a:t>Prenatal: </a:t>
            </a:r>
            <a:r>
              <a:rPr sz="2400" dirty="0" err="1"/>
              <a:t>retraso</a:t>
            </a:r>
            <a:r>
              <a:rPr sz="2400" dirty="0"/>
              <a:t> </a:t>
            </a:r>
            <a:r>
              <a:rPr sz="2400" dirty="0" err="1"/>
              <a:t>en</a:t>
            </a:r>
            <a:r>
              <a:rPr sz="2400" dirty="0"/>
              <a:t> el </a:t>
            </a:r>
            <a:r>
              <a:rPr sz="2400" dirty="0" err="1"/>
              <a:t>crecimiento</a:t>
            </a:r>
            <a:r>
              <a:rPr sz="2400" dirty="0"/>
              <a:t> </a:t>
            </a:r>
            <a:r>
              <a:rPr sz="2400" dirty="0" err="1"/>
              <a:t>uterino</a:t>
            </a:r>
            <a:r>
              <a:rPr sz="2400" dirty="0"/>
              <a:t>, </a:t>
            </a:r>
            <a:r>
              <a:rPr sz="2400" dirty="0" err="1"/>
              <a:t>factores</a:t>
            </a:r>
            <a:r>
              <a:rPr sz="2400" dirty="0"/>
              <a:t> </a:t>
            </a:r>
            <a:r>
              <a:rPr sz="2400" dirty="0" err="1"/>
              <a:t>genéticos</a:t>
            </a:r>
            <a:r>
              <a:rPr sz="2400" dirty="0"/>
              <a:t>, </a:t>
            </a:r>
            <a:r>
              <a:rPr sz="2400" dirty="0" err="1"/>
              <a:t>enfermedades</a:t>
            </a:r>
            <a:r>
              <a:rPr sz="2400" dirty="0"/>
              <a:t> </a:t>
            </a:r>
            <a:r>
              <a:rPr sz="2400" dirty="0" err="1"/>
              <a:t>maternas</a:t>
            </a:r>
            <a:r>
              <a:rPr sz="2400" dirty="0"/>
              <a:t>… </a:t>
            </a:r>
          </a:p>
          <a:p>
            <a:pPr marL="1311275" lvl="2" indent="-396875" algn="just">
              <a:spcBef>
                <a:spcPts val="600"/>
              </a:spcBef>
              <a:buBlip>
                <a:blip r:embed="rId3"/>
              </a:buBlip>
              <a:defRPr sz="2200"/>
            </a:pPr>
            <a:r>
              <a:rPr sz="2400" dirty="0"/>
              <a:t>Perinatal: </a:t>
            </a:r>
            <a:r>
              <a:rPr sz="2400" dirty="0" err="1"/>
              <a:t>prematuridad</a:t>
            </a:r>
            <a:r>
              <a:rPr sz="2400" dirty="0"/>
              <a:t>, bajo peso, </a:t>
            </a:r>
            <a:r>
              <a:rPr sz="2400" dirty="0" err="1"/>
              <a:t>infecciones</a:t>
            </a:r>
            <a:r>
              <a:rPr sz="2400" dirty="0"/>
              <a:t>… </a:t>
            </a:r>
          </a:p>
          <a:p>
            <a:pPr marL="1311275" lvl="2" indent="-396875" algn="just">
              <a:spcBef>
                <a:spcPts val="600"/>
              </a:spcBef>
              <a:buBlip>
                <a:blip r:embed="rId3"/>
              </a:buBlip>
              <a:defRPr sz="2200"/>
            </a:pPr>
            <a:r>
              <a:rPr sz="2400" dirty="0"/>
              <a:t>Postnatal</a:t>
            </a:r>
            <a:r>
              <a:rPr lang="es-ES" sz="2400" dirty="0"/>
              <a:t>:</a:t>
            </a:r>
            <a:r>
              <a:rPr sz="2400" dirty="0"/>
              <a:t> </a:t>
            </a:r>
            <a:r>
              <a:rPr sz="2400" dirty="0" err="1"/>
              <a:t>infecciones</a:t>
            </a:r>
            <a:r>
              <a:rPr sz="2400" dirty="0"/>
              <a:t> del </a:t>
            </a:r>
            <a:r>
              <a:rPr sz="2400" dirty="0" err="1"/>
              <a:t>sistema</a:t>
            </a:r>
            <a:r>
              <a:rPr sz="2400" dirty="0"/>
              <a:t> </a:t>
            </a:r>
            <a:r>
              <a:rPr sz="2400" dirty="0" err="1"/>
              <a:t>nervioso</a:t>
            </a:r>
            <a:r>
              <a:rPr sz="2400" dirty="0"/>
              <a:t> central, </a:t>
            </a:r>
            <a:r>
              <a:rPr sz="2400" dirty="0" err="1"/>
              <a:t>enfermedades</a:t>
            </a:r>
            <a:r>
              <a:rPr sz="2400" dirty="0"/>
              <a:t> </a:t>
            </a:r>
            <a:r>
              <a:rPr sz="2400" dirty="0" err="1"/>
              <a:t>crónicas</a:t>
            </a:r>
            <a:r>
              <a:rPr lang="es-ES" sz="2400" dirty="0"/>
              <a:t>…</a:t>
            </a:r>
            <a:r>
              <a:rPr sz="2400" dirty="0"/>
              <a:t> </a:t>
            </a:r>
          </a:p>
          <a:p>
            <a:pPr marL="1311275" lvl="2" indent="-396875" algn="just">
              <a:spcBef>
                <a:spcPts val="600"/>
              </a:spcBef>
              <a:buBlip>
                <a:blip r:embed="rId3"/>
              </a:buBlip>
              <a:defRPr sz="2200"/>
            </a:pPr>
            <a:r>
              <a:rPr lang="es-ES" sz="2400" dirty="0"/>
              <a:t>R</a:t>
            </a:r>
            <a:r>
              <a:rPr sz="2400" dirty="0" err="1"/>
              <a:t>iesgo</a:t>
            </a:r>
            <a:r>
              <a:rPr sz="2400" dirty="0"/>
              <a:t> social.</a:t>
            </a:r>
          </a:p>
        </p:txBody>
      </p:sp>
      <p:pic>
        <p:nvPicPr>
          <p:cNvPr id="161" name="Imagen 3" descr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Imagen 4" descr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CuadroTexto 7"/>
          <p:cNvSpPr txBox="1"/>
          <p:nvPr/>
        </p:nvSpPr>
        <p:spPr>
          <a:xfrm>
            <a:off x="179385" y="6202362"/>
            <a:ext cx="4430717" cy="54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15" y="4513460"/>
            <a:ext cx="1896773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 2"/>
          <p:cNvSpPr txBox="1">
            <a:spLocks noGrp="1"/>
          </p:cNvSpPr>
          <p:nvPr>
            <p:ph type="title"/>
          </p:nvPr>
        </p:nvSpPr>
        <p:spPr>
          <a:xfrm>
            <a:off x="656116" y="268287"/>
            <a:ext cx="6696662" cy="849313"/>
          </a:xfrm>
          <a:prstGeom prst="rect">
            <a:avLst/>
          </a:prstGeom>
        </p:spPr>
        <p:txBody>
          <a:bodyPr>
            <a:normAutofit/>
          </a:bodyPr>
          <a:lstStyle>
            <a:lvl1pPr defTabSz="502217">
              <a:defRPr sz="3132" spc="-216">
                <a:solidFill>
                  <a:srgbClr val="000000"/>
                </a:solidFill>
                <a:effectLst>
                  <a:outerShdw blurRad="22098" dist="20961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¿</a:t>
            </a:r>
            <a:r>
              <a:rPr sz="3200" dirty="0" err="1"/>
              <a:t>Dónde</a:t>
            </a:r>
            <a:r>
              <a:rPr sz="3200" dirty="0"/>
              <a:t> se  </a:t>
            </a:r>
            <a:r>
              <a:rPr sz="3200" dirty="0" err="1"/>
              <a:t>realiza</a:t>
            </a:r>
            <a:r>
              <a:rPr sz="3200" dirty="0"/>
              <a:t> la </a:t>
            </a:r>
            <a:r>
              <a:rPr sz="3200" dirty="0" err="1"/>
              <a:t>Atención</a:t>
            </a:r>
            <a:r>
              <a:rPr sz="3200" dirty="0"/>
              <a:t> </a:t>
            </a:r>
            <a:r>
              <a:rPr sz="3200" dirty="0" err="1"/>
              <a:t>Temprana</a:t>
            </a:r>
            <a:r>
              <a:rPr sz="3200" dirty="0"/>
              <a:t>?</a:t>
            </a:r>
          </a:p>
        </p:txBody>
      </p:sp>
      <p:sp>
        <p:nvSpPr>
          <p:cNvPr id="169" name="Rectangle 3"/>
          <p:cNvSpPr txBox="1">
            <a:spLocks noGrp="1"/>
          </p:cNvSpPr>
          <p:nvPr>
            <p:ph type="body" idx="1"/>
          </p:nvPr>
        </p:nvSpPr>
        <p:spPr>
          <a:xfrm>
            <a:off x="214966" y="1139817"/>
            <a:ext cx="7769126" cy="4845066"/>
          </a:xfrm>
          <a:prstGeom prst="rect">
            <a:avLst/>
          </a:prstGeom>
        </p:spPr>
        <p:txBody>
          <a:bodyPr/>
          <a:lstStyle/>
          <a:p>
            <a:pPr marL="914400" lvl="1" indent="-396875">
              <a:spcBef>
                <a:spcPts val="600"/>
              </a:spcBef>
              <a:buBlip>
                <a:blip r:embed="rId2"/>
              </a:buBlip>
              <a:defRPr sz="2600"/>
            </a:pPr>
            <a:endParaRPr dirty="0"/>
          </a:p>
          <a:p>
            <a:pPr marL="914400" lvl="1" indent="-396875" algn="just">
              <a:spcBef>
                <a:spcPts val="600"/>
              </a:spcBef>
              <a:buBlip>
                <a:blip r:embed="rId2"/>
              </a:buBlip>
              <a:defRPr sz="2600"/>
            </a:pPr>
            <a:r>
              <a:rPr sz="2400" dirty="0"/>
              <a:t>Ante la </a:t>
            </a:r>
            <a:r>
              <a:rPr sz="2400" dirty="0" err="1"/>
              <a:t>sospecha</a:t>
            </a:r>
            <a:r>
              <a:rPr sz="2400" dirty="0"/>
              <a:t> de un </a:t>
            </a:r>
            <a:r>
              <a:rPr sz="2400" dirty="0" err="1"/>
              <a:t>trastorno</a:t>
            </a:r>
            <a:r>
              <a:rPr sz="2400" dirty="0"/>
              <a:t> del </a:t>
            </a:r>
            <a:r>
              <a:rPr sz="2400" dirty="0" err="1"/>
              <a:t>desarrollo</a:t>
            </a:r>
            <a:r>
              <a:rPr sz="2400" dirty="0"/>
              <a:t> el </a:t>
            </a:r>
            <a:r>
              <a:rPr sz="2400" dirty="0" err="1"/>
              <a:t>pediatra</a:t>
            </a:r>
            <a:r>
              <a:rPr sz="2400" dirty="0"/>
              <a:t> de </a:t>
            </a:r>
            <a:r>
              <a:rPr sz="2400" dirty="0" err="1"/>
              <a:t>atención</a:t>
            </a:r>
            <a:r>
              <a:rPr sz="2400" dirty="0"/>
              <a:t> </a:t>
            </a:r>
            <a:r>
              <a:rPr sz="2400" dirty="0" err="1"/>
              <a:t>primaria</a:t>
            </a:r>
            <a:r>
              <a:rPr sz="2400" dirty="0"/>
              <a:t> </a:t>
            </a:r>
            <a:r>
              <a:rPr sz="2400" dirty="0" err="1"/>
              <a:t>deriva</a:t>
            </a:r>
            <a:r>
              <a:rPr sz="2400" dirty="0"/>
              <a:t> a la </a:t>
            </a:r>
            <a:r>
              <a:rPr sz="2400" dirty="0" err="1"/>
              <a:t>familia</a:t>
            </a:r>
            <a:r>
              <a:rPr sz="2400" dirty="0"/>
              <a:t> a un </a:t>
            </a:r>
            <a:r>
              <a:rPr sz="2400" dirty="0" err="1"/>
              <a:t>centro</a:t>
            </a:r>
            <a:r>
              <a:rPr sz="2400" dirty="0"/>
              <a:t> de </a:t>
            </a:r>
            <a:r>
              <a:rPr sz="2400" dirty="0" err="1"/>
              <a:t>atención</a:t>
            </a:r>
            <a:r>
              <a:rPr sz="2400" dirty="0"/>
              <a:t> </a:t>
            </a:r>
            <a:r>
              <a:rPr sz="2400" dirty="0" err="1"/>
              <a:t>infantil</a:t>
            </a:r>
            <a:r>
              <a:rPr sz="2400" dirty="0"/>
              <a:t> </a:t>
            </a:r>
            <a:r>
              <a:rPr sz="2400" dirty="0" err="1"/>
              <a:t>temprana</a:t>
            </a:r>
            <a:r>
              <a:rPr sz="2400" dirty="0" smtClean="0"/>
              <a:t>.</a:t>
            </a:r>
            <a:endParaRPr lang="es-ES" sz="2400" dirty="0" smtClean="0"/>
          </a:p>
          <a:p>
            <a:pPr marL="517525" lvl="1" indent="0" algn="just">
              <a:spcBef>
                <a:spcPts val="600"/>
              </a:spcBef>
              <a:buNone/>
              <a:defRPr sz="2600"/>
            </a:pPr>
            <a:endParaRPr sz="2400" dirty="0"/>
          </a:p>
          <a:p>
            <a:pPr marL="914400" lvl="1" indent="-396875" algn="just">
              <a:spcBef>
                <a:spcPts val="600"/>
              </a:spcBef>
              <a:buBlip>
                <a:blip r:embed="rId2"/>
              </a:buBlip>
              <a:defRPr sz="2600"/>
            </a:pPr>
            <a:r>
              <a:rPr sz="2400" dirty="0" err="1"/>
              <a:t>En</a:t>
            </a:r>
            <a:r>
              <a:rPr sz="2400" dirty="0"/>
              <a:t> los </a:t>
            </a:r>
            <a:r>
              <a:rPr sz="2400" dirty="0" err="1"/>
              <a:t>centros</a:t>
            </a:r>
            <a:r>
              <a:rPr sz="2400" dirty="0"/>
              <a:t> de </a:t>
            </a:r>
            <a:r>
              <a:rPr sz="2400" dirty="0" err="1"/>
              <a:t>atención</a:t>
            </a:r>
            <a:r>
              <a:rPr sz="2400" dirty="0"/>
              <a:t> </a:t>
            </a:r>
            <a:r>
              <a:rPr sz="2400" dirty="0" err="1"/>
              <a:t>infantil</a:t>
            </a:r>
            <a:r>
              <a:rPr sz="2400" dirty="0"/>
              <a:t> </a:t>
            </a:r>
            <a:r>
              <a:rPr sz="2400" dirty="0" err="1"/>
              <a:t>temprana</a:t>
            </a:r>
            <a:r>
              <a:rPr sz="2400" dirty="0"/>
              <a:t> hay </a:t>
            </a:r>
            <a:r>
              <a:rPr sz="2400" dirty="0" err="1"/>
              <a:t>profesionales</a:t>
            </a:r>
            <a:r>
              <a:rPr sz="2400" dirty="0"/>
              <a:t> de </a:t>
            </a:r>
            <a:r>
              <a:rPr sz="2400" dirty="0" err="1"/>
              <a:t>diferentes</a:t>
            </a:r>
            <a:r>
              <a:rPr sz="2400" dirty="0"/>
              <a:t> </a:t>
            </a:r>
            <a:r>
              <a:rPr sz="2400" dirty="0" err="1"/>
              <a:t>disciplinas</a:t>
            </a:r>
            <a:r>
              <a:rPr sz="2400" dirty="0"/>
              <a:t>: </a:t>
            </a:r>
            <a:r>
              <a:rPr sz="2400" dirty="0" err="1"/>
              <a:t>psicólogos</a:t>
            </a:r>
            <a:r>
              <a:rPr sz="2400" dirty="0"/>
              <a:t>, </a:t>
            </a:r>
            <a:r>
              <a:rPr sz="2400" dirty="0" err="1"/>
              <a:t>logopedas</a:t>
            </a:r>
            <a:r>
              <a:rPr sz="2400" dirty="0"/>
              <a:t>, </a:t>
            </a:r>
            <a:r>
              <a:rPr sz="2400" dirty="0" err="1"/>
              <a:t>fisioterapeutas</a:t>
            </a:r>
            <a:r>
              <a:rPr sz="2400" dirty="0"/>
              <a:t>, y </a:t>
            </a:r>
            <a:r>
              <a:rPr sz="2400" dirty="0" err="1"/>
              <a:t>otros</a:t>
            </a:r>
            <a:r>
              <a:rPr sz="2400" dirty="0" smtClean="0"/>
              <a:t>.</a:t>
            </a:r>
            <a:endParaRPr lang="es-ES" sz="2400" dirty="0" smtClean="0"/>
          </a:p>
          <a:p>
            <a:pPr marL="517525" lvl="1" indent="0" algn="just">
              <a:spcBef>
                <a:spcPts val="600"/>
              </a:spcBef>
              <a:buNone/>
              <a:defRPr sz="2600"/>
            </a:pPr>
            <a:endParaRPr sz="2400" dirty="0"/>
          </a:p>
          <a:p>
            <a:pPr marL="914400" lvl="1" indent="-396875" algn="just">
              <a:spcBef>
                <a:spcPts val="600"/>
              </a:spcBef>
              <a:buBlip>
                <a:blip r:embed="rId2"/>
              </a:buBlip>
              <a:defRPr sz="2600"/>
            </a:pPr>
            <a:r>
              <a:rPr sz="2400" dirty="0" err="1"/>
              <a:t>Estos</a:t>
            </a:r>
            <a:r>
              <a:rPr sz="2400" dirty="0"/>
              <a:t> </a:t>
            </a:r>
            <a:r>
              <a:rPr sz="2400" dirty="0" err="1"/>
              <a:t>trabajan</a:t>
            </a:r>
            <a:r>
              <a:rPr sz="2400" dirty="0"/>
              <a:t> </a:t>
            </a:r>
            <a:r>
              <a:rPr sz="2400" dirty="0" err="1"/>
              <a:t>en</a:t>
            </a:r>
            <a:r>
              <a:rPr sz="2400" dirty="0"/>
              <a:t> </a:t>
            </a:r>
            <a:r>
              <a:rPr sz="2400" dirty="0" err="1"/>
              <a:t>común</a:t>
            </a:r>
            <a:r>
              <a:rPr sz="2400" dirty="0"/>
              <a:t> para </a:t>
            </a:r>
            <a:r>
              <a:rPr sz="2400" dirty="0" err="1"/>
              <a:t>lograr</a:t>
            </a:r>
            <a:r>
              <a:rPr sz="2400" dirty="0"/>
              <a:t> </a:t>
            </a:r>
            <a:r>
              <a:rPr sz="2400" dirty="0" err="1"/>
              <a:t>los</a:t>
            </a:r>
            <a:r>
              <a:rPr sz="2400" dirty="0"/>
              <a:t> </a:t>
            </a:r>
            <a:endParaRPr lang="es-ES" sz="2400" dirty="0" smtClean="0"/>
          </a:p>
          <a:p>
            <a:pPr marL="517525" lvl="1" indent="0" algn="just">
              <a:spcBef>
                <a:spcPts val="600"/>
              </a:spcBef>
              <a:buNone/>
              <a:defRPr sz="2600"/>
            </a:pPr>
            <a:r>
              <a:rPr lang="es-ES" sz="2400" dirty="0" smtClean="0"/>
              <a:t>      </a:t>
            </a:r>
            <a:r>
              <a:rPr sz="2400" dirty="0" err="1" smtClean="0"/>
              <a:t>objetivos</a:t>
            </a:r>
            <a:r>
              <a:rPr sz="2400" dirty="0" smtClean="0"/>
              <a:t> </a:t>
            </a:r>
            <a:r>
              <a:rPr sz="2400" dirty="0" err="1"/>
              <a:t>establecidos</a:t>
            </a:r>
            <a:r>
              <a:rPr sz="2400" dirty="0"/>
              <a:t> para el </a:t>
            </a:r>
            <a:r>
              <a:rPr sz="2400" dirty="0" err="1"/>
              <a:t>menor</a:t>
            </a:r>
            <a:r>
              <a:rPr sz="2400" dirty="0"/>
              <a:t>, </a:t>
            </a:r>
            <a:endParaRPr lang="es-ES" sz="2400" dirty="0" smtClean="0"/>
          </a:p>
          <a:p>
            <a:pPr marL="517525" lvl="1" indent="0" algn="just">
              <a:spcBef>
                <a:spcPts val="600"/>
              </a:spcBef>
              <a:buNone/>
              <a:defRPr sz="2600"/>
            </a:pPr>
            <a:r>
              <a:rPr lang="es-ES" sz="2400" dirty="0" smtClean="0"/>
              <a:t>      </a:t>
            </a:r>
            <a:r>
              <a:rPr sz="2400" dirty="0" smtClean="0"/>
              <a:t>la </a:t>
            </a:r>
            <a:r>
              <a:rPr sz="2400" dirty="0" err="1"/>
              <a:t>familia</a:t>
            </a:r>
            <a:r>
              <a:rPr sz="2400" dirty="0"/>
              <a:t> y el </a:t>
            </a:r>
            <a:r>
              <a:rPr sz="2400" dirty="0" err="1"/>
              <a:t>entorno</a:t>
            </a:r>
            <a:r>
              <a:rPr sz="2400" dirty="0"/>
              <a:t>.</a:t>
            </a:r>
          </a:p>
        </p:txBody>
      </p:sp>
      <p:pic>
        <p:nvPicPr>
          <p:cNvPr id="170" name="Imagen 3" descr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1" name="Imagen 4" descr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CuadroTexto 7"/>
          <p:cNvSpPr txBox="1"/>
          <p:nvPr/>
        </p:nvSpPr>
        <p:spPr>
          <a:xfrm>
            <a:off x="179385" y="6202362"/>
            <a:ext cx="4430717" cy="54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2815" y="4513460"/>
            <a:ext cx="1896773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White with Blue Bar Segoe Template_TP10286789">
  <a:themeElements>
    <a:clrScheme name="1_White with Blue Bar Segoe Template_TP1028678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0000FF"/>
      </a:hlink>
      <a:folHlink>
        <a:srgbClr val="FF00FF"/>
      </a:folHlink>
    </a:clrScheme>
    <a:fontScheme name="1_White with Blue Bar Segoe Template_TP10286789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White with Blue Bar Segoe Template_TP102867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White with Blue Bar Segoe Template_TP10286789">
  <a:themeElements>
    <a:clrScheme name="1_White with Blue Bar Segoe Template_TP1028678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0000FF"/>
      </a:hlink>
      <a:folHlink>
        <a:srgbClr val="FF00FF"/>
      </a:folHlink>
    </a:clrScheme>
    <a:fontScheme name="1_White with Blue Bar Segoe Template_TP10286789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White with Blue Bar Segoe Template_TP102867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343</Words>
  <Application>Microsoft Office PowerPoint</Application>
  <PresentationFormat>Presentación en pantalla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1_White with Blue Bar Segoe Template_TP10286789</vt:lpstr>
      <vt:lpstr>Presentación de PowerPoint</vt:lpstr>
      <vt:lpstr>Atención  infantil  temprana</vt:lpstr>
      <vt:lpstr>¿Qué son los trastornos del desarrollo?</vt:lpstr>
      <vt:lpstr>¿Cuáles son los principales trastornos del desarrollo?  </vt:lpstr>
      <vt:lpstr>¿ Qué  son  los factores de riesgo ?</vt:lpstr>
      <vt:lpstr>¿Dónde se  realiza la Atención Temprana?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asd</dc:creator>
  <cp:lastModifiedBy>serra</cp:lastModifiedBy>
  <cp:revision>9</cp:revision>
  <dcterms:modified xsi:type="dcterms:W3CDTF">2020-05-30T20:33:45Z</dcterms:modified>
</cp:coreProperties>
</file>